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3" r:id="rId7"/>
    <p:sldId id="262" r:id="rId8"/>
    <p:sldId id="261"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1" d="100"/>
          <a:sy n="71" d="100"/>
        </p:scale>
        <p:origin x="144"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5/4/2018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5/4/2018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5/4/2018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5/4/2018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5/4/2018</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4EA13-298A-487E-8382-80BF03A11DEF}"/>
              </a:ext>
            </a:extLst>
          </p:cNvPr>
          <p:cNvSpPr>
            <a:spLocks noGrp="1"/>
          </p:cNvSpPr>
          <p:nvPr>
            <p:ph type="ctrTitle"/>
          </p:nvPr>
        </p:nvSpPr>
        <p:spPr/>
        <p:txBody>
          <a:bodyPr/>
          <a:lstStyle/>
          <a:p>
            <a:r>
              <a:rPr lang="en-US" dirty="0"/>
              <a:t>Mara </a:t>
            </a:r>
            <a:r>
              <a:rPr lang="en-US" dirty="0" err="1"/>
              <a:t>Gedvilas</a:t>
            </a:r>
            <a:endParaRPr lang="en-US" dirty="0"/>
          </a:p>
        </p:txBody>
      </p:sp>
      <p:sp>
        <p:nvSpPr>
          <p:cNvPr id="3" name="Subtitle 2">
            <a:extLst>
              <a:ext uri="{FF2B5EF4-FFF2-40B4-BE49-F238E27FC236}">
                <a16:creationId xmlns:a16="http://schemas.microsoft.com/office/drawing/2014/main" id="{FB49069A-0039-4464-8600-1CBD8D07F8BE}"/>
              </a:ext>
            </a:extLst>
          </p:cNvPr>
          <p:cNvSpPr>
            <a:spLocks noGrp="1"/>
          </p:cNvSpPr>
          <p:nvPr>
            <p:ph type="subTitle" idx="1"/>
          </p:nvPr>
        </p:nvSpPr>
        <p:spPr/>
        <p:txBody>
          <a:bodyPr/>
          <a:lstStyle/>
          <a:p>
            <a:r>
              <a:rPr lang="en-US" dirty="0"/>
              <a:t>Senior Showcase, May 2018</a:t>
            </a:r>
          </a:p>
        </p:txBody>
      </p:sp>
    </p:spTree>
    <p:extLst>
      <p:ext uri="{BB962C8B-B14F-4D97-AF65-F5344CB8AC3E}">
        <p14:creationId xmlns:p14="http://schemas.microsoft.com/office/powerpoint/2010/main" val="34702767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970AD-F229-4E40-A685-E7273A2E2BAC}"/>
              </a:ext>
            </a:extLst>
          </p:cNvPr>
          <p:cNvSpPr>
            <a:spLocks noGrp="1"/>
          </p:cNvSpPr>
          <p:nvPr>
            <p:ph type="title"/>
          </p:nvPr>
        </p:nvSpPr>
        <p:spPr>
          <a:xfrm>
            <a:off x="2592925" y="624110"/>
            <a:ext cx="8911687" cy="1280890"/>
          </a:xfrm>
        </p:spPr>
        <p:txBody>
          <a:bodyPr/>
          <a:lstStyle/>
          <a:p>
            <a:r>
              <a:rPr lang="en-US" dirty="0"/>
              <a:t>Premise</a:t>
            </a:r>
          </a:p>
        </p:txBody>
      </p:sp>
      <p:sp>
        <p:nvSpPr>
          <p:cNvPr id="3" name="Content Placeholder 2">
            <a:extLst>
              <a:ext uri="{FF2B5EF4-FFF2-40B4-BE49-F238E27FC236}">
                <a16:creationId xmlns:a16="http://schemas.microsoft.com/office/drawing/2014/main" id="{D9A221A3-001A-475E-A571-6904F05577B8}"/>
              </a:ext>
            </a:extLst>
          </p:cNvPr>
          <p:cNvSpPr>
            <a:spLocks noGrp="1"/>
          </p:cNvSpPr>
          <p:nvPr>
            <p:ph idx="1"/>
          </p:nvPr>
        </p:nvSpPr>
        <p:spPr>
          <a:xfrm>
            <a:off x="2589212" y="2460811"/>
            <a:ext cx="8915400" cy="3926541"/>
          </a:xfrm>
        </p:spPr>
        <p:txBody>
          <a:bodyPr>
            <a:normAutofit/>
          </a:bodyPr>
          <a:lstStyle/>
          <a:p>
            <a:pPr marL="457200" lvl="1" indent="0">
              <a:buNone/>
            </a:pPr>
            <a:r>
              <a:rPr lang="en-US" i="1" dirty="0"/>
              <a:t>	“Where once deities were thought to have become obsolete, we dare venture into the thick of conflict and opportunity. We find the gods teased with the first taste of sacrifice and loyalty in centuries, the people facing a raw power long forgotten, and turmoil proves inevitable.</a:t>
            </a:r>
            <a:br>
              <a:rPr lang="en-US" dirty="0"/>
            </a:br>
            <a:r>
              <a:rPr lang="en-US" dirty="0"/>
              <a:t>	</a:t>
            </a:r>
            <a:r>
              <a:rPr lang="en-US" i="1" dirty="0"/>
              <a:t>Time counts down in this struggle for control and power in an era of newly-resurged possibilities.”</a:t>
            </a:r>
            <a:endParaRPr lang="en-US" dirty="0"/>
          </a:p>
          <a:p>
            <a:r>
              <a:rPr lang="en-US" dirty="0"/>
              <a:t>The Ember Allies is a project based on a story I’ve been working on for years, following the protagonist Rhea </a:t>
            </a:r>
            <a:r>
              <a:rPr lang="en-US" dirty="0" err="1"/>
              <a:t>Riccus</a:t>
            </a:r>
            <a:r>
              <a:rPr lang="en-US" dirty="0"/>
              <a:t> through a fictional world called </a:t>
            </a:r>
            <a:r>
              <a:rPr lang="en-US" dirty="0" err="1"/>
              <a:t>Vemori</a:t>
            </a:r>
            <a:r>
              <a:rPr lang="en-US" dirty="0"/>
              <a:t>. Find yourself surrounded by mysticism, deities, and fantastical creatures!</a:t>
            </a:r>
          </a:p>
          <a:p>
            <a:r>
              <a:rPr lang="en-US" dirty="0"/>
              <a:t>My Senior Project set out to capture the major regions of </a:t>
            </a:r>
            <a:r>
              <a:rPr lang="en-US" dirty="0" err="1"/>
              <a:t>Vemori</a:t>
            </a:r>
            <a:r>
              <a:rPr lang="en-US" dirty="0"/>
              <a:t> through a small series of digital landscape paintings.</a:t>
            </a:r>
          </a:p>
        </p:txBody>
      </p:sp>
      <p:pic>
        <p:nvPicPr>
          <p:cNvPr id="1030" name="Picture 6" descr="Asdf by Etkri">
            <a:extLst>
              <a:ext uri="{FF2B5EF4-FFF2-40B4-BE49-F238E27FC236}">
                <a16:creationId xmlns:a16="http://schemas.microsoft.com/office/drawing/2014/main" id="{E47C5C93-11F3-4E4D-80D1-0D1E49A9B8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87885" y="521346"/>
            <a:ext cx="3913095" cy="166156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Sawyerrhea1 by Etkri">
            <a:extLst>
              <a:ext uri="{FF2B5EF4-FFF2-40B4-BE49-F238E27FC236}">
                <a16:creationId xmlns:a16="http://schemas.microsoft.com/office/drawing/2014/main" id="{582A2505-2F10-41B4-8848-0294071DBA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5217" y="521346"/>
            <a:ext cx="2121566" cy="1661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4076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0875D-432C-4F7D-A3A8-0464EBDD00F0}"/>
              </a:ext>
            </a:extLst>
          </p:cNvPr>
          <p:cNvSpPr>
            <a:spLocks noGrp="1"/>
          </p:cNvSpPr>
          <p:nvPr>
            <p:ph type="title"/>
          </p:nvPr>
        </p:nvSpPr>
        <p:spPr/>
        <p:txBody>
          <a:bodyPr/>
          <a:lstStyle/>
          <a:p>
            <a:r>
              <a:rPr lang="en-US" dirty="0"/>
              <a:t>First Steps</a:t>
            </a:r>
          </a:p>
        </p:txBody>
      </p:sp>
      <p:sp>
        <p:nvSpPr>
          <p:cNvPr id="3" name="Content Placeholder 2">
            <a:extLst>
              <a:ext uri="{FF2B5EF4-FFF2-40B4-BE49-F238E27FC236}">
                <a16:creationId xmlns:a16="http://schemas.microsoft.com/office/drawing/2014/main" id="{83E3280C-68A1-4972-B6EF-4F175F0043CB}"/>
              </a:ext>
            </a:extLst>
          </p:cNvPr>
          <p:cNvSpPr>
            <a:spLocks noGrp="1"/>
          </p:cNvSpPr>
          <p:nvPr>
            <p:ph idx="1"/>
          </p:nvPr>
        </p:nvSpPr>
        <p:spPr>
          <a:xfrm>
            <a:off x="2589212" y="2133600"/>
            <a:ext cx="8915400" cy="4100290"/>
          </a:xfrm>
        </p:spPr>
        <p:txBody>
          <a:bodyPr>
            <a:normAutofit lnSpcReduction="10000"/>
          </a:bodyPr>
          <a:lstStyle/>
          <a:p>
            <a:r>
              <a:rPr lang="en-US" dirty="0"/>
              <a:t>I researched various fascinating geographic structures for inspiration, such as the </a:t>
            </a:r>
            <a:r>
              <a:rPr lang="en-US" dirty="0" err="1"/>
              <a:t>Tianji</a:t>
            </a:r>
            <a:r>
              <a:rPr lang="en-US" dirty="0"/>
              <a:t> Mountain range in China for my region </a:t>
            </a:r>
            <a:r>
              <a:rPr lang="en-US" i="1" dirty="0"/>
              <a:t>The Verge</a:t>
            </a:r>
            <a:r>
              <a:rPr lang="en-US" dirty="0"/>
              <a:t>.</a:t>
            </a:r>
          </a:p>
          <a:p>
            <a:endParaRPr lang="en-US" dirty="0"/>
          </a:p>
          <a:p>
            <a:r>
              <a:rPr lang="en-US" dirty="0"/>
              <a:t>Each piece started out as a rough sketch </a:t>
            </a:r>
            <a:br>
              <a:rPr lang="en-US" dirty="0"/>
            </a:br>
            <a:r>
              <a:rPr lang="en-US" dirty="0"/>
              <a:t>either in my sketchbook or on the art program</a:t>
            </a:r>
            <a:br>
              <a:rPr lang="en-US" dirty="0"/>
            </a:br>
            <a:r>
              <a:rPr lang="en-US" dirty="0"/>
              <a:t>itself, which I then brought into Photoshop for </a:t>
            </a:r>
            <a:br>
              <a:rPr lang="en-US" dirty="0"/>
            </a:br>
            <a:r>
              <a:rPr lang="en-US" dirty="0"/>
              <a:t>the painting process.</a:t>
            </a:r>
          </a:p>
          <a:p>
            <a:endParaRPr lang="en-US" dirty="0"/>
          </a:p>
          <a:p>
            <a:r>
              <a:rPr lang="en-US" dirty="0"/>
              <a:t>The example to the right is the initial sketch</a:t>
            </a:r>
            <a:br>
              <a:rPr lang="en-US" dirty="0"/>
            </a:br>
            <a:r>
              <a:rPr lang="en-US" dirty="0"/>
              <a:t>for The Verge, including Rhea </a:t>
            </a:r>
            <a:r>
              <a:rPr lang="en-US" dirty="0" err="1"/>
              <a:t>Riccus’s</a:t>
            </a:r>
            <a:r>
              <a:rPr lang="en-US" dirty="0"/>
              <a:t> dual</a:t>
            </a:r>
            <a:br>
              <a:rPr lang="en-US" dirty="0"/>
            </a:br>
            <a:r>
              <a:rPr lang="en-US" dirty="0"/>
              <a:t>Fiend form (her animal morph). The Verge </a:t>
            </a:r>
            <a:br>
              <a:rPr lang="en-US" dirty="0"/>
            </a:br>
            <a:r>
              <a:rPr lang="en-US" dirty="0"/>
              <a:t>itself is a critical region in </a:t>
            </a:r>
            <a:r>
              <a:rPr lang="en-US" dirty="0" err="1"/>
              <a:t>Vemori</a:t>
            </a:r>
            <a:r>
              <a:rPr lang="en-US" dirty="0"/>
              <a:t>, as its </a:t>
            </a:r>
            <a:br>
              <a:rPr lang="en-US" dirty="0"/>
            </a:br>
            <a:r>
              <a:rPr lang="en-US" dirty="0"/>
              <a:t>cryptic tunnel system hosts </a:t>
            </a:r>
            <a:r>
              <a:rPr lang="en-US" dirty="0" err="1"/>
              <a:t>Nazri’s</a:t>
            </a:r>
            <a:r>
              <a:rPr lang="en-US" dirty="0"/>
              <a:t> Shrine.</a:t>
            </a:r>
          </a:p>
          <a:p>
            <a:endParaRPr lang="en-US" dirty="0"/>
          </a:p>
        </p:txBody>
      </p:sp>
      <p:pic>
        <p:nvPicPr>
          <p:cNvPr id="2050" name="Picture 2" descr="Theverge Splash by Etkri">
            <a:extLst>
              <a:ext uri="{FF2B5EF4-FFF2-40B4-BE49-F238E27FC236}">
                <a16:creationId xmlns:a16="http://schemas.microsoft.com/office/drawing/2014/main" id="{02EFF532-27BD-480E-A243-87BC293AE9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22023" y="2985247"/>
            <a:ext cx="3382589" cy="30449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60437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59847-0CF5-43EB-841F-4E9338201B96}"/>
              </a:ext>
            </a:extLst>
          </p:cNvPr>
          <p:cNvSpPr>
            <a:spLocks noGrp="1"/>
          </p:cNvSpPr>
          <p:nvPr>
            <p:ph type="title"/>
          </p:nvPr>
        </p:nvSpPr>
        <p:spPr>
          <a:xfrm>
            <a:off x="2592925" y="946778"/>
            <a:ext cx="8911687" cy="958222"/>
          </a:xfrm>
        </p:spPr>
        <p:txBody>
          <a:bodyPr/>
          <a:lstStyle/>
          <a:p>
            <a:r>
              <a:rPr lang="en-US" dirty="0"/>
              <a:t>In Progress</a:t>
            </a:r>
          </a:p>
        </p:txBody>
      </p:sp>
      <p:sp>
        <p:nvSpPr>
          <p:cNvPr id="3" name="Content Placeholder 2">
            <a:extLst>
              <a:ext uri="{FF2B5EF4-FFF2-40B4-BE49-F238E27FC236}">
                <a16:creationId xmlns:a16="http://schemas.microsoft.com/office/drawing/2014/main" id="{9B99EB93-61FF-4ACA-A6E6-0F43F78F224C}"/>
              </a:ext>
            </a:extLst>
          </p:cNvPr>
          <p:cNvSpPr>
            <a:spLocks noGrp="1"/>
          </p:cNvSpPr>
          <p:nvPr>
            <p:ph idx="1"/>
          </p:nvPr>
        </p:nvSpPr>
        <p:spPr/>
        <p:txBody>
          <a:bodyPr/>
          <a:lstStyle/>
          <a:p>
            <a:pPr marL="0" indent="0">
              <a:buNone/>
            </a:pPr>
            <a:endParaRPr lang="en-US" dirty="0"/>
          </a:p>
        </p:txBody>
      </p:sp>
      <p:pic>
        <p:nvPicPr>
          <p:cNvPr id="3074" name="Picture 2" descr="FI wip1 by Etkri">
            <a:extLst>
              <a:ext uri="{FF2B5EF4-FFF2-40B4-BE49-F238E27FC236}">
                <a16:creationId xmlns:a16="http://schemas.microsoft.com/office/drawing/2014/main" id="{823CB2DE-50FB-4860-928C-D538CC9E4D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0103" y="2691408"/>
            <a:ext cx="5150224" cy="381836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NS wip1 by Etkri">
            <a:extLst>
              <a:ext uri="{FF2B5EF4-FFF2-40B4-BE49-F238E27FC236}">
                <a16:creationId xmlns:a16="http://schemas.microsoft.com/office/drawing/2014/main" id="{7CE47C56-5F56-443C-BDED-5BAE528605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4390" y="3417093"/>
            <a:ext cx="5010929" cy="3092683"/>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verge wip2 by Etkri">
            <a:extLst>
              <a:ext uri="{FF2B5EF4-FFF2-40B4-BE49-F238E27FC236}">
                <a16:creationId xmlns:a16="http://schemas.microsoft.com/office/drawing/2014/main" id="{C6340D8A-CD2C-4F84-AA2D-D08FE675E4B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54390" y="305639"/>
            <a:ext cx="4737507" cy="29971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75465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F0235-4C80-4498-9ABB-F6F03453F0AA}"/>
              </a:ext>
            </a:extLst>
          </p:cNvPr>
          <p:cNvSpPr>
            <a:spLocks noGrp="1"/>
          </p:cNvSpPr>
          <p:nvPr>
            <p:ph type="title"/>
          </p:nvPr>
        </p:nvSpPr>
        <p:spPr>
          <a:xfrm>
            <a:off x="2592925" y="430306"/>
            <a:ext cx="8911687" cy="1474694"/>
          </a:xfrm>
        </p:spPr>
        <p:txBody>
          <a:bodyPr/>
          <a:lstStyle/>
          <a:p>
            <a:r>
              <a:rPr lang="en-US" dirty="0"/>
              <a:t>Final Pieces</a:t>
            </a:r>
          </a:p>
        </p:txBody>
      </p:sp>
      <p:sp>
        <p:nvSpPr>
          <p:cNvPr id="3" name="Content Placeholder 2">
            <a:extLst>
              <a:ext uri="{FF2B5EF4-FFF2-40B4-BE49-F238E27FC236}">
                <a16:creationId xmlns:a16="http://schemas.microsoft.com/office/drawing/2014/main" id="{717EC439-6BF2-4911-9252-C519B5B36A9B}"/>
              </a:ext>
            </a:extLst>
          </p:cNvPr>
          <p:cNvSpPr>
            <a:spLocks noGrp="1"/>
          </p:cNvSpPr>
          <p:nvPr>
            <p:ph idx="1"/>
          </p:nvPr>
        </p:nvSpPr>
        <p:spPr/>
        <p:txBody>
          <a:bodyPr/>
          <a:lstStyle/>
          <a:p>
            <a:pPr marL="0" indent="0">
              <a:buNone/>
            </a:pPr>
            <a:endParaRPr lang="en-US" dirty="0"/>
          </a:p>
        </p:txBody>
      </p:sp>
      <p:pic>
        <p:nvPicPr>
          <p:cNvPr id="6146" name="Picture 2" descr="Floating Isles by Etkri">
            <a:extLst>
              <a:ext uri="{FF2B5EF4-FFF2-40B4-BE49-F238E27FC236}">
                <a16:creationId xmlns:a16="http://schemas.microsoft.com/office/drawing/2014/main" id="{8F62A7AB-62B1-4848-8D8C-B04B46AFA9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2118" y="1062317"/>
            <a:ext cx="6614677" cy="55132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49841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56D54-7486-49A1-AF5C-5BC2A9DB4500}"/>
              </a:ext>
            </a:extLst>
          </p:cNvPr>
          <p:cNvSpPr>
            <a:spLocks noGrp="1"/>
          </p:cNvSpPr>
          <p:nvPr>
            <p:ph type="title"/>
          </p:nvPr>
        </p:nvSpPr>
        <p:spPr>
          <a:xfrm>
            <a:off x="2592925" y="457200"/>
            <a:ext cx="8911687" cy="1447800"/>
          </a:xfrm>
        </p:spPr>
        <p:txBody>
          <a:bodyPr/>
          <a:lstStyle/>
          <a:p>
            <a:r>
              <a:rPr lang="en-US" dirty="0"/>
              <a:t>Final Pieces, cont.</a:t>
            </a:r>
          </a:p>
        </p:txBody>
      </p:sp>
      <p:sp>
        <p:nvSpPr>
          <p:cNvPr id="3" name="Content Placeholder 2">
            <a:extLst>
              <a:ext uri="{FF2B5EF4-FFF2-40B4-BE49-F238E27FC236}">
                <a16:creationId xmlns:a16="http://schemas.microsoft.com/office/drawing/2014/main" id="{C880FF67-F34F-4B7E-9D55-FC4DB4E69FBF}"/>
              </a:ext>
            </a:extLst>
          </p:cNvPr>
          <p:cNvSpPr>
            <a:spLocks noGrp="1"/>
          </p:cNvSpPr>
          <p:nvPr>
            <p:ph idx="1"/>
          </p:nvPr>
        </p:nvSpPr>
        <p:spPr/>
        <p:txBody>
          <a:bodyPr/>
          <a:lstStyle/>
          <a:p>
            <a:endParaRPr lang="en-US" dirty="0"/>
          </a:p>
        </p:txBody>
      </p:sp>
      <p:pic>
        <p:nvPicPr>
          <p:cNvPr id="4098" name="Picture 2" descr="Nazrishrine1 by Etkri">
            <a:extLst>
              <a:ext uri="{FF2B5EF4-FFF2-40B4-BE49-F238E27FC236}">
                <a16:creationId xmlns:a16="http://schemas.microsoft.com/office/drawing/2014/main" id="{C18D234D-A377-4C26-B80B-DF895382C3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9212" y="1264555"/>
            <a:ext cx="8222223" cy="53398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65766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78B92-461C-4283-B60F-E3BC25199351}"/>
              </a:ext>
            </a:extLst>
          </p:cNvPr>
          <p:cNvSpPr>
            <a:spLocks noGrp="1"/>
          </p:cNvSpPr>
          <p:nvPr>
            <p:ph type="title"/>
          </p:nvPr>
        </p:nvSpPr>
        <p:spPr>
          <a:xfrm>
            <a:off x="2592925" y="443753"/>
            <a:ext cx="8911687" cy="1461247"/>
          </a:xfrm>
        </p:spPr>
        <p:txBody>
          <a:bodyPr/>
          <a:lstStyle/>
          <a:p>
            <a:r>
              <a:rPr lang="en-US" dirty="0"/>
              <a:t>Final Pieces, cont.</a:t>
            </a:r>
          </a:p>
        </p:txBody>
      </p:sp>
      <p:sp>
        <p:nvSpPr>
          <p:cNvPr id="3" name="Content Placeholder 2">
            <a:extLst>
              <a:ext uri="{FF2B5EF4-FFF2-40B4-BE49-F238E27FC236}">
                <a16:creationId xmlns:a16="http://schemas.microsoft.com/office/drawing/2014/main" id="{382461E3-92D2-4620-90E9-B5948D586F8E}"/>
              </a:ext>
            </a:extLst>
          </p:cNvPr>
          <p:cNvSpPr>
            <a:spLocks noGrp="1"/>
          </p:cNvSpPr>
          <p:nvPr>
            <p:ph idx="1"/>
          </p:nvPr>
        </p:nvSpPr>
        <p:spPr/>
        <p:txBody>
          <a:bodyPr/>
          <a:lstStyle/>
          <a:p>
            <a:endParaRPr lang="en-US"/>
          </a:p>
        </p:txBody>
      </p:sp>
      <p:pic>
        <p:nvPicPr>
          <p:cNvPr id="5122" name="Picture 2" descr="The Verge by Etkri">
            <a:extLst>
              <a:ext uri="{FF2B5EF4-FFF2-40B4-BE49-F238E27FC236}">
                <a16:creationId xmlns:a16="http://schemas.microsoft.com/office/drawing/2014/main" id="{7B28308F-CD96-42D7-9F37-769AF5978C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9212" y="1174376"/>
            <a:ext cx="8222223" cy="5428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40624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B3A729-4294-42A3-8317-CB25672BB1DE}"/>
              </a:ext>
            </a:extLst>
          </p:cNvPr>
          <p:cNvSpPr>
            <a:spLocks noGrp="1"/>
          </p:cNvSpPr>
          <p:nvPr>
            <p:ph type="title"/>
          </p:nvPr>
        </p:nvSpPr>
        <p:spPr/>
        <p:txBody>
          <a:bodyPr/>
          <a:lstStyle/>
          <a:p>
            <a:r>
              <a:rPr lang="en-US" dirty="0"/>
              <a:t>Reflections</a:t>
            </a:r>
          </a:p>
        </p:txBody>
      </p:sp>
      <p:sp>
        <p:nvSpPr>
          <p:cNvPr id="3" name="Content Placeholder 2">
            <a:extLst>
              <a:ext uri="{FF2B5EF4-FFF2-40B4-BE49-F238E27FC236}">
                <a16:creationId xmlns:a16="http://schemas.microsoft.com/office/drawing/2014/main" id="{0A02E715-9EB0-4E15-9753-24B42EE76455}"/>
              </a:ext>
            </a:extLst>
          </p:cNvPr>
          <p:cNvSpPr>
            <a:spLocks noGrp="1"/>
          </p:cNvSpPr>
          <p:nvPr>
            <p:ph idx="1"/>
          </p:nvPr>
        </p:nvSpPr>
        <p:spPr>
          <a:xfrm>
            <a:off x="2589212" y="2133600"/>
            <a:ext cx="5828647" cy="4442012"/>
          </a:xfrm>
        </p:spPr>
        <p:txBody>
          <a:bodyPr/>
          <a:lstStyle/>
          <a:p>
            <a:r>
              <a:rPr lang="en-US" dirty="0"/>
              <a:t>I enjoyed the challenge of tackling both digital painting and scenery design for the first time.</a:t>
            </a:r>
          </a:p>
          <a:p>
            <a:r>
              <a:rPr lang="en-US" dirty="0"/>
              <a:t>In the future, I would spend more time practicing rough paintings and simpler concept work to better prepare for larger, more complex pieces.</a:t>
            </a:r>
          </a:p>
          <a:p>
            <a:r>
              <a:rPr lang="en-US" dirty="0"/>
              <a:t>More research is necessary, both in real-world scenery as well as in fantasy concept work, to get a clearer idea of the world I envision.</a:t>
            </a:r>
          </a:p>
          <a:p>
            <a:r>
              <a:rPr lang="en-US" dirty="0"/>
              <a:t>I fully intend to continue The Ember Allies in both the literary and visual fields, and aspire to either have it as a graphic novel or pitch it to an animation studio.</a:t>
            </a:r>
          </a:p>
        </p:txBody>
      </p:sp>
      <p:pic>
        <p:nvPicPr>
          <p:cNvPr id="7170" name="Picture 2" descr="Rhea1 by Etkri">
            <a:extLst>
              <a:ext uri="{FF2B5EF4-FFF2-40B4-BE49-F238E27FC236}">
                <a16:creationId xmlns:a16="http://schemas.microsoft.com/office/drawing/2014/main" id="{BBBBF801-1D00-4B16-B25E-E4C516CEBD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85235" y="341722"/>
            <a:ext cx="2466138" cy="62338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0794718"/>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docProps/app.xml><?xml version="1.0" encoding="utf-8"?>
<Properties xmlns="http://schemas.openxmlformats.org/officeDocument/2006/extended-properties" xmlns:vt="http://schemas.openxmlformats.org/officeDocument/2006/docPropsVTypes">
  <Template>Wisp</Template>
  <TotalTime>22</TotalTime>
  <Words>161</Words>
  <Application>Microsoft Office PowerPoint</Application>
  <PresentationFormat>Widescreen</PresentationFormat>
  <Paragraphs>21</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Century Gothic</vt:lpstr>
      <vt:lpstr>Wingdings 3</vt:lpstr>
      <vt:lpstr>Wisp</vt:lpstr>
      <vt:lpstr>Mara Gedvilas</vt:lpstr>
      <vt:lpstr>Premise</vt:lpstr>
      <vt:lpstr>First Steps</vt:lpstr>
      <vt:lpstr>In Progress</vt:lpstr>
      <vt:lpstr>Final Pieces</vt:lpstr>
      <vt:lpstr>Final Pieces, cont.</vt:lpstr>
      <vt:lpstr>Final Pieces, cont.</vt:lpstr>
      <vt:lpstr>Reflections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Mara Gedvilas</dc:title>
  <dc:creator>Marisa E. Spiotta</dc:creator>
  <cp:lastModifiedBy>Marisa E. Spiotta</cp:lastModifiedBy>
  <cp:revision>3</cp:revision>
  <dcterms:created xsi:type="dcterms:W3CDTF">2018-05-04T08:06:14Z</dcterms:created>
  <dcterms:modified xsi:type="dcterms:W3CDTF">2018-05-04T08:29:02Z</dcterms:modified>
</cp:coreProperties>
</file>